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9144000"/>
  <p:notesSz cx="6858000" cy="9144000"/>
  <p:embeddedFontLst>
    <p:embeddedFont>
      <p:font typeface="Ubuntu"/>
      <p:regular r:id="rId22"/>
      <p:bold r:id="rId23"/>
      <p:italic r:id="rId24"/>
      <p:boldItalic r:id="rId25"/>
    </p:embeddedFont>
    <p:embeddedFont>
      <p:font typeface="Caveat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Ubuntu-regular.fntdata"/><Relationship Id="rId21" Type="http://schemas.openxmlformats.org/officeDocument/2006/relationships/slide" Target="slides/slide17.xml"/><Relationship Id="rId24" Type="http://schemas.openxmlformats.org/officeDocument/2006/relationships/font" Target="fonts/Ubuntu-italic.fntdata"/><Relationship Id="rId23" Type="http://schemas.openxmlformats.org/officeDocument/2006/relationships/font" Target="fonts/Ubuntu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aveat-regular.fntdata"/><Relationship Id="rId25" Type="http://schemas.openxmlformats.org/officeDocument/2006/relationships/font" Target="fonts/Ubuntu-boldItalic.fntdata"/><Relationship Id="rId27" Type="http://schemas.openxmlformats.org/officeDocument/2006/relationships/font" Target="fonts/Cavea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open?id=1FF7hgdZux0IIMfHVrpLrX7ivDtSPPfM0nDTv_TCtngk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DRkQRmwIsPWe1j_uUQqhQXgPVP8lMDUXi57WEjRSjJA/edit#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Meal Time</a:t>
            </a:r>
            <a:endParaRPr/>
          </a:p>
        </p:txBody>
      </p:sp>
      <p:sp>
        <p:nvSpPr>
          <p:cNvPr id="86" name="Google Shape;8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cb047fb43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cb047fb4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Introducing CPX as a Microcontroller</a:t>
            </a:r>
            <a:endParaRPr/>
          </a:p>
        </p:txBody>
      </p:sp>
      <p:sp>
        <p:nvSpPr>
          <p:cNvPr id="205" name="Google Shape;205;g3cb047fb43_0_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2f1d3477d_0_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2f1d3477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CPX as a Simple Circuit</a:t>
            </a:r>
            <a:endParaRPr/>
          </a:p>
        </p:txBody>
      </p:sp>
      <p:sp>
        <p:nvSpPr>
          <p:cNvPr id="219" name="Google Shape;219;g42f1d3477d_0_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2f1d3477d_0_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2f1d3477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Introducing CPX as a Microcontroller</a:t>
            </a:r>
            <a:endParaRPr/>
          </a:p>
        </p:txBody>
      </p:sp>
      <p:sp>
        <p:nvSpPr>
          <p:cNvPr id="229" name="Google Shape;229;g42f1d3477d_0_10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cb047fb43_0_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cb047fb4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Free Play on the Playground</a:t>
            </a:r>
            <a:endParaRPr/>
          </a:p>
        </p:txBody>
      </p:sp>
      <p:sp>
        <p:nvSpPr>
          <p:cNvPr id="252" name="Google Shape;252;g3cb047fb43_0_10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cb047fb43_0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cb047fb43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Storytelling - Project Sketch</a:t>
            </a:r>
            <a:endParaRPr/>
          </a:p>
        </p:txBody>
      </p:sp>
      <p:sp>
        <p:nvSpPr>
          <p:cNvPr id="261" name="Google Shape;261;g3cb047fb43_0_1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ca921bfdb_0_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ca921bfd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Storytelling - Project Sketch</a:t>
            </a:r>
            <a:endParaRPr/>
          </a:p>
        </p:txBody>
      </p:sp>
      <p:sp>
        <p:nvSpPr>
          <p:cNvPr id="271" name="Google Shape;271;g3ca921bfdb_0_1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b047fb43_0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cb047fb4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Storytelling - Project Sketch</a:t>
            </a:r>
            <a:endParaRPr/>
          </a:p>
        </p:txBody>
      </p:sp>
      <p:sp>
        <p:nvSpPr>
          <p:cNvPr id="285" name="Google Shape;285;g3cb047fb43_0_1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ca921bfdb_0_1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ca921bfdb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Acknowledging - Badges, Survey, Clean-Up</a:t>
            </a:r>
            <a:endParaRPr/>
          </a:p>
        </p:txBody>
      </p:sp>
      <p:sp>
        <p:nvSpPr>
          <p:cNvPr id="296" name="Google Shape;296;g3ca921bfdb_0_1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ca921bfdb_0_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ca921bfd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Meal Time</a:t>
            </a:r>
            <a:endParaRPr/>
          </a:p>
        </p:txBody>
      </p:sp>
      <p:sp>
        <p:nvSpPr>
          <p:cNvPr id="96" name="Google Shape;96;g3ca921bfdb_0_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2f1d3477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2f1d347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1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Welcome &amp; Sharing - What is an E-Textile?</a:t>
            </a:r>
            <a:endParaRPr/>
          </a:p>
        </p:txBody>
      </p:sp>
      <p:sp>
        <p:nvSpPr>
          <p:cNvPr id="119" name="Google Shape;119;g42f1d3477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cb54e92c1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cb54e92c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Welcome &amp; Sharing - Project Prompt Brainstorm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See Family Guide “Sheet 1”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cb54e92c1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ca921bfdb_0_2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ca921bfd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CPX as a Simple Circuit</a:t>
            </a:r>
            <a:endParaRPr/>
          </a:p>
        </p:txBody>
      </p:sp>
      <p:sp>
        <p:nvSpPr>
          <p:cNvPr id="138" name="Google Shape;138;g3ca921bfdb_0_2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276813798_0_2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276813798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CPX as a Simple Circuit</a:t>
            </a:r>
            <a:endParaRPr/>
          </a:p>
        </p:txBody>
      </p:sp>
      <p:sp>
        <p:nvSpPr>
          <p:cNvPr id="155" name="Google Shape;155;g4276813798_0_2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cb047fb43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cb047fb4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Introducing CPX as a Microcontroller</a:t>
            </a:r>
            <a:endParaRPr/>
          </a:p>
        </p:txBody>
      </p:sp>
      <p:sp>
        <p:nvSpPr>
          <p:cNvPr id="167" name="Google Shape;167;g3cb047fb43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27681379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4276813798_0_120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cb047fb43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cb047fb4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Facilitator Guide - </a:t>
            </a: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Day 2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- Exploring - Introducing CPX as a Microcontroller</a:t>
            </a:r>
            <a:endParaRPr/>
          </a:p>
        </p:txBody>
      </p:sp>
      <p:sp>
        <p:nvSpPr>
          <p:cNvPr id="198" name="Google Shape;198;g3cb047fb43_0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Relationship Id="rId5" Type="http://schemas.openxmlformats.org/officeDocument/2006/relationships/image" Target="../media/image16.png"/><Relationship Id="rId6" Type="http://schemas.openxmlformats.org/officeDocument/2006/relationships/image" Target="../media/image30.png"/><Relationship Id="rId7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hyperlink" Target="https://unsplash.com/photos/eKkeKfDt1Vk?utm_source=unsplash&amp;utm_medium=referral&amp;utm_content=creditCopyText" TargetMode="External"/><Relationship Id="rId5" Type="http://schemas.openxmlformats.org/officeDocument/2006/relationships/hyperlink" Target="https://unsplash.com/search/photos/sketch?utm_source=unsplash&amp;utm_medium=referral&amp;utm_content=creditCopyText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5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hyperlink" Target="https://thenounproject.com/designclockwise/" TargetMode="External"/><Relationship Id="rId5" Type="http://schemas.openxmlformats.org/officeDocument/2006/relationships/hyperlink" Target="http://thenounproject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5.jpg"/><Relationship Id="rId5" Type="http://schemas.openxmlformats.org/officeDocument/2006/relationships/image" Target="../media/image21.png"/><Relationship Id="rId6" Type="http://schemas.openxmlformats.org/officeDocument/2006/relationships/image" Target="../media/image11.jpg"/><Relationship Id="rId7" Type="http://schemas.openxmlformats.org/officeDocument/2006/relationships/image" Target="../media/image3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2484425" y="1721375"/>
            <a:ext cx="6445800" cy="5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welcome to</a:t>
            </a:r>
            <a:endParaRPr b="1" sz="46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76144" y="1884863"/>
            <a:ext cx="4836699" cy="24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9437" y="2430275"/>
            <a:ext cx="5435776" cy="1393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2989425" y="4184375"/>
            <a:ext cx="5435700" cy="5859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Session 2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2989475" y="4990025"/>
            <a:ext cx="54357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Let’s All Play on the Playground:</a:t>
            </a:r>
            <a:endParaRPr b="1" sz="220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Circuit Playground Express Practice</a:t>
            </a:r>
            <a:endParaRPr b="1" sz="220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/>
          <p:nvPr/>
        </p:nvSpPr>
        <p:spPr>
          <a:xfrm>
            <a:off x="4413375" y="1452575"/>
            <a:ext cx="4101900" cy="4929300"/>
          </a:xfrm>
          <a:prstGeom prst="rect">
            <a:avLst/>
          </a:prstGeom>
          <a:solidFill>
            <a:srgbClr val="F96D00">
              <a:alpha val="5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C44A3"/>
              </a:solidFill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  <p:pic>
        <p:nvPicPr>
          <p:cNvPr id="209" name="Google Shape;2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075" y="1452575"/>
            <a:ext cx="3601500" cy="2443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22"/>
          <p:cNvCxnSpPr/>
          <p:nvPr/>
        </p:nvCxnSpPr>
        <p:spPr>
          <a:xfrm flipH="1">
            <a:off x="2243350" y="2875050"/>
            <a:ext cx="16500" cy="18954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11" name="Google Shape;211;p22"/>
          <p:cNvSpPr txBox="1"/>
          <p:nvPr/>
        </p:nvSpPr>
        <p:spPr>
          <a:xfrm>
            <a:off x="1643800" y="4827575"/>
            <a:ext cx="1215600" cy="491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Single Slide Switch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2" name="Google Shape;2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1050" y="2292834"/>
            <a:ext cx="3781525" cy="69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1050" y="1638975"/>
            <a:ext cx="2237908" cy="5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1050" y="3127486"/>
            <a:ext cx="3781525" cy="140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1050" y="4669825"/>
            <a:ext cx="3781525" cy="14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3"/>
          <p:cNvPicPr preferRelativeResize="0"/>
          <p:nvPr/>
        </p:nvPicPr>
        <p:blipFill rotWithShape="1">
          <a:blip r:embed="rId3">
            <a:alphaModFix/>
          </a:blip>
          <a:srcRect b="5809" l="27703" r="0" t="14825"/>
          <a:stretch/>
        </p:blipFill>
        <p:spPr>
          <a:xfrm rot="5400000">
            <a:off x="6065863" y="1234562"/>
            <a:ext cx="435325" cy="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825" y="2528675"/>
            <a:ext cx="3212024" cy="3711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23"/>
          <p:cNvCxnSpPr/>
          <p:nvPr/>
        </p:nvCxnSpPr>
        <p:spPr>
          <a:xfrm flipH="1" rot="10800000">
            <a:off x="3135050" y="1684875"/>
            <a:ext cx="2923200" cy="1380600"/>
          </a:xfrm>
          <a:prstGeom prst="curvedConnector3">
            <a:avLst>
              <a:gd fmla="val 11617" name="adj1"/>
            </a:avLst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23"/>
          <p:cNvCxnSpPr/>
          <p:nvPr/>
        </p:nvCxnSpPr>
        <p:spPr>
          <a:xfrm rot="-5400000">
            <a:off x="4382250" y="2739925"/>
            <a:ext cx="3122700" cy="1248900"/>
          </a:xfrm>
          <a:prstGeom prst="curvedConnector3">
            <a:avLst>
              <a:gd fmla="val 12529" name="adj1"/>
            </a:avLst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p23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  <p:sp>
        <p:nvSpPr>
          <p:cNvPr id="232" name="Google Shape;232;p24"/>
          <p:cNvSpPr txBox="1"/>
          <p:nvPr/>
        </p:nvSpPr>
        <p:spPr>
          <a:xfrm>
            <a:off x="537075" y="1527450"/>
            <a:ext cx="79782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Downloading Your Code</a:t>
            </a:r>
            <a:endParaRPr sz="2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582900" y="1929450"/>
            <a:ext cx="7978200" cy="4539600"/>
          </a:xfrm>
          <a:prstGeom prst="rect">
            <a:avLst/>
          </a:prstGeom>
          <a:solidFill>
            <a:srgbClr val="F96D00">
              <a:alpha val="5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C44A3"/>
              </a:solidFill>
            </a:endParaRPr>
          </a:p>
        </p:txBody>
      </p:sp>
      <p:pic>
        <p:nvPicPr>
          <p:cNvPr id="234" name="Google Shape;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7790" y="2072678"/>
            <a:ext cx="1988958" cy="43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7795" y="4452664"/>
            <a:ext cx="2672662" cy="191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99" y="3406427"/>
            <a:ext cx="2107431" cy="4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7800" y="2632400"/>
            <a:ext cx="2290000" cy="16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/>
          <p:nvPr/>
        </p:nvSpPr>
        <p:spPr>
          <a:xfrm>
            <a:off x="5010775" y="2170375"/>
            <a:ext cx="33810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Locate your </a:t>
            </a: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Downloads </a:t>
            </a: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Folder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9" name="Google Shape;239;p24"/>
          <p:cNvSpPr txBox="1"/>
          <p:nvPr/>
        </p:nvSpPr>
        <p:spPr>
          <a:xfrm>
            <a:off x="847650" y="2084988"/>
            <a:ext cx="400200" cy="438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  <a:endParaRPr b="1" sz="2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847650" y="3209688"/>
            <a:ext cx="400200" cy="438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endParaRPr b="1" sz="2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1" name="Google Shape;241;p24"/>
          <p:cNvSpPr txBox="1"/>
          <p:nvPr/>
        </p:nvSpPr>
        <p:spPr>
          <a:xfrm>
            <a:off x="847650" y="4673088"/>
            <a:ext cx="400200" cy="438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endParaRPr b="1" sz="2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4526925" y="2084988"/>
            <a:ext cx="400200" cy="438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endParaRPr b="1" sz="2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3" name="Google Shape;243;p24"/>
          <p:cNvSpPr txBox="1"/>
          <p:nvPr/>
        </p:nvSpPr>
        <p:spPr>
          <a:xfrm>
            <a:off x="4526925" y="3165800"/>
            <a:ext cx="400200" cy="438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</a:t>
            </a:r>
            <a:endParaRPr b="1" sz="2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4" name="Google Shape;244;p24"/>
          <p:cNvSpPr txBox="1"/>
          <p:nvPr/>
        </p:nvSpPr>
        <p:spPr>
          <a:xfrm>
            <a:off x="5116650" y="3012963"/>
            <a:ext cx="21075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Find your file (.uf2)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ex: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5116650" y="4558200"/>
            <a:ext cx="2863800" cy="66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Locate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and drag your file onto it  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4526925" y="4673088"/>
            <a:ext cx="400200" cy="4386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6</a:t>
            </a:r>
            <a:endParaRPr b="1" sz="2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7" name="Google Shape;24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2275" y="4587300"/>
            <a:ext cx="1152525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4"/>
          <p:cNvSpPr txBox="1"/>
          <p:nvPr/>
        </p:nvSpPr>
        <p:spPr>
          <a:xfrm>
            <a:off x="4599450" y="5670825"/>
            <a:ext cx="3381000" cy="402000"/>
          </a:xfrm>
          <a:prstGeom prst="rect">
            <a:avLst/>
          </a:prstGeom>
          <a:noFill/>
          <a:ln cap="flat" cmpd="sng" w="19050">
            <a:solidFill>
              <a:srgbClr val="5C44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Your code is transferred!</a:t>
            </a:r>
            <a:endParaRPr b="1" sz="18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/>
          <p:nvPr/>
        </p:nvSpPr>
        <p:spPr>
          <a:xfrm>
            <a:off x="537075" y="354750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Free Play on the CPX</a:t>
            </a:r>
            <a:endParaRPr/>
          </a:p>
        </p:txBody>
      </p:sp>
      <p:pic>
        <p:nvPicPr>
          <p:cNvPr descr="Adafruit-Circuit-Playground-diagram.jpg" id="255" name="Google Shape;255;p25"/>
          <p:cNvPicPr preferRelativeResize="0"/>
          <p:nvPr/>
        </p:nvPicPr>
        <p:blipFill rotWithShape="1">
          <a:blip r:embed="rId3">
            <a:alphaModFix/>
          </a:blip>
          <a:srcRect b="13753" l="0" r="0" t="20157"/>
          <a:stretch/>
        </p:blipFill>
        <p:spPr>
          <a:xfrm>
            <a:off x="2987809" y="1309325"/>
            <a:ext cx="5885190" cy="518585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 txBox="1"/>
          <p:nvPr/>
        </p:nvSpPr>
        <p:spPr>
          <a:xfrm>
            <a:off x="537075" y="1339588"/>
            <a:ext cx="2663100" cy="531000"/>
          </a:xfrm>
          <a:prstGeom prst="rect">
            <a:avLst/>
          </a:prstGeom>
          <a:solidFill>
            <a:srgbClr val="5C44A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TRY THIS:</a:t>
            </a:r>
            <a:endParaRPr sz="2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 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57" name="Google Shape;257;p25"/>
          <p:cNvSpPr txBox="1"/>
          <p:nvPr/>
        </p:nvSpPr>
        <p:spPr>
          <a:xfrm>
            <a:off x="537075" y="1900863"/>
            <a:ext cx="2663100" cy="4543200"/>
          </a:xfrm>
          <a:prstGeom prst="rect">
            <a:avLst/>
          </a:prstGeom>
          <a:solidFill>
            <a:srgbClr val="5C44A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Control the Neopixels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Use an Animation for the light ring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Use a </a:t>
            </a: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Button to </a:t>
            </a: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Trigger a Light or Sound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Use </a:t>
            </a: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‘Shake’ </a:t>
            </a: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 Trigger a Light or Sound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Touch a </a:t>
            </a: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Pin to </a:t>
            </a: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Trigger a Light or Sound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/>
          <p:nvPr>
            <p:ph type="title"/>
          </p:nvPr>
        </p:nvSpPr>
        <p:spPr>
          <a:xfrm>
            <a:off x="749250" y="2728013"/>
            <a:ext cx="2727300" cy="195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Project </a:t>
            </a:r>
            <a:endParaRPr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Sketch</a:t>
            </a:r>
            <a:endParaRPr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64" name="Google Shape;264;p26"/>
          <p:cNvCxnSpPr/>
          <p:nvPr/>
        </p:nvCxnSpPr>
        <p:spPr>
          <a:xfrm>
            <a:off x="749250" y="4894888"/>
            <a:ext cx="7645500" cy="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26"/>
          <p:cNvCxnSpPr/>
          <p:nvPr/>
        </p:nvCxnSpPr>
        <p:spPr>
          <a:xfrm>
            <a:off x="825450" y="2571913"/>
            <a:ext cx="2480100" cy="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6" name="Google Shape;2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400" y="1963113"/>
            <a:ext cx="4222349" cy="27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6"/>
          <p:cNvSpPr txBox="1"/>
          <p:nvPr/>
        </p:nvSpPr>
        <p:spPr>
          <a:xfrm>
            <a:off x="5585250" y="4404500"/>
            <a:ext cx="2809500" cy="207900"/>
          </a:xfrm>
          <a:prstGeom prst="rect">
            <a:avLst/>
          </a:prstGeom>
          <a:solidFill>
            <a:srgbClr val="FFFFFF">
              <a:alpha val="54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Photo by </a:t>
            </a:r>
            <a:r>
              <a:rPr lang="en-US" sz="1000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Tamarcus Brown</a:t>
            </a:r>
            <a:r>
              <a:rPr lang="en-US" sz="1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 on </a:t>
            </a:r>
            <a:r>
              <a:rPr lang="en-US" sz="1000" u="sng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Unsplash</a:t>
            </a:r>
            <a:endParaRPr sz="10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963" y="4385850"/>
            <a:ext cx="3101312" cy="191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4">
            <a:alphaModFix/>
          </a:blip>
          <a:srcRect b="7697" l="29158" r="0" t="0"/>
          <a:stretch/>
        </p:blipFill>
        <p:spPr>
          <a:xfrm>
            <a:off x="610325" y="1922375"/>
            <a:ext cx="4477184" cy="43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8400" y="610525"/>
            <a:ext cx="2746875" cy="36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7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E-Textiles - Family Project Example</a:t>
            </a:r>
            <a:endParaRPr/>
          </a:p>
        </p:txBody>
      </p:sp>
      <p:sp>
        <p:nvSpPr>
          <p:cNvPr id="277" name="Google Shape;277;p27"/>
          <p:cNvSpPr txBox="1"/>
          <p:nvPr>
            <p:ph type="title"/>
          </p:nvPr>
        </p:nvSpPr>
        <p:spPr>
          <a:xfrm>
            <a:off x="537075" y="1445050"/>
            <a:ext cx="7978200" cy="40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Cabin in the Woods</a:t>
            </a:r>
            <a:endParaRPr b="1" sz="2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8" name="Google Shape;278;p27"/>
          <p:cNvSpPr txBox="1"/>
          <p:nvPr>
            <p:ph idx="1" type="body"/>
          </p:nvPr>
        </p:nvSpPr>
        <p:spPr>
          <a:xfrm>
            <a:off x="610325" y="5799625"/>
            <a:ext cx="7905000" cy="521100"/>
          </a:xfrm>
          <a:prstGeom prst="rect">
            <a:avLst/>
          </a:prstGeom>
          <a:solidFill>
            <a:srgbClr val="F96D00">
              <a:alpha val="7462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In this place, we feel </a:t>
            </a:r>
            <a:r>
              <a:rPr b="1" lang="en-US" sz="24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connected </a:t>
            </a:r>
            <a:r>
              <a:rPr lang="en-US" sz="24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to the land and peaceful.</a:t>
            </a:r>
            <a:endParaRPr sz="2400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600">
                <a:solidFill>
                  <a:srgbClr val="F3F3F3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600">
              <a:solidFill>
                <a:srgbClr val="F3F3F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3F3F3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 sz="1600">
              <a:solidFill>
                <a:srgbClr val="F3F3F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9" name="Google Shape;279;p27"/>
          <p:cNvSpPr txBox="1"/>
          <p:nvPr/>
        </p:nvSpPr>
        <p:spPr>
          <a:xfrm>
            <a:off x="610325" y="1912775"/>
            <a:ext cx="44349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Our </a:t>
            </a:r>
            <a:r>
              <a:rPr b="1" lang="en-US" sz="18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family</a:t>
            </a:r>
            <a:r>
              <a:rPr lang="en-US" sz="18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 loves to visit the north woods of Minnesota.</a:t>
            </a:r>
            <a:endParaRPr sz="1800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0" name="Google Shape;280;p27"/>
          <p:cNvSpPr txBox="1"/>
          <p:nvPr/>
        </p:nvSpPr>
        <p:spPr>
          <a:xfrm>
            <a:off x="610325" y="2380500"/>
            <a:ext cx="3879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In the winter, we read by the fire, walk on the frozen lake to find deer trails, and watch the snow fall and land on the trees. </a:t>
            </a:r>
            <a:endParaRPr sz="1800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1" name="Google Shape;281;p27"/>
          <p:cNvSpPr txBox="1"/>
          <p:nvPr/>
        </p:nvSpPr>
        <p:spPr>
          <a:xfrm>
            <a:off x="1208625" y="3369625"/>
            <a:ext cx="38790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Caveat"/>
                <a:ea typeface="Caveat"/>
                <a:cs typeface="Caveat"/>
                <a:sym typeface="Caveat"/>
              </a:rPr>
              <a:t>In the summer, we fish and swim in the lake, hike,  and listen to the wind through the trees.</a:t>
            </a:r>
            <a:endParaRPr sz="1800">
              <a:solidFill>
                <a:srgbClr val="F3F3F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/>
          <p:nvPr/>
        </p:nvSpPr>
        <p:spPr>
          <a:xfrm>
            <a:off x="2083075" y="3466150"/>
            <a:ext cx="4962600" cy="28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are your experiences in this place?</a:t>
            </a:r>
            <a:endParaRPr b="1"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makes this place important to you?</a:t>
            </a:r>
            <a:endParaRPr b="1"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do you smell there?</a:t>
            </a:r>
            <a:endParaRPr b="1"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do you feel there?</a:t>
            </a:r>
            <a:endParaRPr b="1"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do you see there?</a:t>
            </a:r>
            <a:endParaRPr b="1"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do you do when you’re there?</a:t>
            </a:r>
            <a:endParaRPr b="1"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8" name="Google Shape;2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83577" y="3999325"/>
            <a:ext cx="3045299" cy="15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6498648" y="4118025"/>
            <a:ext cx="3045299" cy="15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8"/>
          <p:cNvSpPr txBox="1"/>
          <p:nvPr/>
        </p:nvSpPr>
        <p:spPr>
          <a:xfrm>
            <a:off x="756875" y="1027675"/>
            <a:ext cx="7645500" cy="19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Create a project </a:t>
            </a:r>
            <a:endParaRPr sz="4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based on a </a:t>
            </a:r>
            <a:r>
              <a:rPr b="1"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place </a:t>
            </a:r>
            <a:r>
              <a:rPr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that is important to your family.</a:t>
            </a:r>
            <a:endParaRPr sz="4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91" name="Google Shape;291;p28"/>
          <p:cNvCxnSpPr/>
          <p:nvPr/>
        </p:nvCxnSpPr>
        <p:spPr>
          <a:xfrm>
            <a:off x="741625" y="3182600"/>
            <a:ext cx="7645500" cy="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28"/>
          <p:cNvCxnSpPr/>
          <p:nvPr/>
        </p:nvCxnSpPr>
        <p:spPr>
          <a:xfrm>
            <a:off x="756875" y="779800"/>
            <a:ext cx="7645500" cy="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>
            <p:ph type="title"/>
          </p:nvPr>
        </p:nvSpPr>
        <p:spPr>
          <a:xfrm>
            <a:off x="537075" y="1527450"/>
            <a:ext cx="7978200" cy="40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kind of thinking did you do today?</a:t>
            </a:r>
            <a:endParaRPr b="1" sz="2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sample-badge-images-for-20170930-PD.png" id="299" name="Google Shape;2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600" y="2147575"/>
            <a:ext cx="6049149" cy="41061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9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Badges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9983" r="28462" t="31417"/>
          <a:stretch/>
        </p:blipFill>
        <p:spPr>
          <a:xfrm>
            <a:off x="4542625" y="4857150"/>
            <a:ext cx="2257325" cy="1666525"/>
          </a:xfrm>
          <a:prstGeom prst="rect">
            <a:avLst/>
          </a:prstGeom>
          <a:noFill/>
          <a:ln cap="flat" cmpd="sng" w="19050">
            <a:solidFill>
              <a:srgbClr val="5C44A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0" l="0" r="25110" t="0"/>
          <a:stretch/>
        </p:blipFill>
        <p:spPr>
          <a:xfrm>
            <a:off x="4542625" y="2608125"/>
            <a:ext cx="2350249" cy="2094350"/>
          </a:xfrm>
          <a:prstGeom prst="rect">
            <a:avLst/>
          </a:prstGeom>
          <a:noFill/>
          <a:ln cap="flat" cmpd="sng" w="19050">
            <a:solidFill>
              <a:srgbClr val="5C44A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 b="20907" l="20286" r="43068" t="16005"/>
          <a:stretch/>
        </p:blipFill>
        <p:spPr>
          <a:xfrm>
            <a:off x="4542624" y="306850"/>
            <a:ext cx="1933764" cy="2192100"/>
          </a:xfrm>
          <a:prstGeom prst="rect">
            <a:avLst/>
          </a:prstGeom>
          <a:noFill/>
          <a:ln cap="flat" cmpd="sng" w="19050">
            <a:solidFill>
              <a:srgbClr val="5C44A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6">
            <a:alphaModFix/>
          </a:blip>
          <a:srcRect b="21375" l="24750" r="21918" t="33803"/>
          <a:stretch/>
        </p:blipFill>
        <p:spPr>
          <a:xfrm>
            <a:off x="588450" y="4972899"/>
            <a:ext cx="2782301" cy="1571601"/>
          </a:xfrm>
          <a:prstGeom prst="rect">
            <a:avLst/>
          </a:prstGeom>
          <a:noFill/>
          <a:ln cap="flat" cmpd="sng" w="19050">
            <a:solidFill>
              <a:srgbClr val="5C44A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7">
            <a:alphaModFix/>
          </a:blip>
          <a:srcRect b="0" l="29057" r="0" t="0"/>
          <a:stretch/>
        </p:blipFill>
        <p:spPr>
          <a:xfrm>
            <a:off x="588462" y="306842"/>
            <a:ext cx="2450948" cy="2192101"/>
          </a:xfrm>
          <a:prstGeom prst="rect">
            <a:avLst/>
          </a:prstGeom>
          <a:noFill/>
          <a:ln cap="flat" cmpd="sng" w="19050">
            <a:solidFill>
              <a:srgbClr val="5C44A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4"/>
          <p:cNvSpPr/>
          <p:nvPr/>
        </p:nvSpPr>
        <p:spPr>
          <a:xfrm>
            <a:off x="1939700" y="384419"/>
            <a:ext cx="2302500" cy="1234500"/>
          </a:xfrm>
          <a:prstGeom prst="wedgeRectCallout">
            <a:avLst>
              <a:gd fmla="val -69015" name="adj1"/>
              <a:gd fmla="val 61359" name="adj2"/>
            </a:avLst>
          </a:prstGeom>
          <a:solidFill>
            <a:srgbClr val="5022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Thread the needle</a:t>
            </a:r>
            <a:endParaRPr b="1"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Use a needle-threader or a magnifying glass to help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478425" y="147250"/>
            <a:ext cx="6777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5022B3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  <a:endParaRPr b="1" sz="9600">
              <a:solidFill>
                <a:srgbClr val="5022B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8">
            <a:alphaModFix/>
          </a:blip>
          <a:srcRect b="15989" l="27464" r="31890" t="25158"/>
          <a:stretch/>
        </p:blipFill>
        <p:spPr>
          <a:xfrm>
            <a:off x="588462" y="2614693"/>
            <a:ext cx="2450948" cy="2242459"/>
          </a:xfrm>
          <a:prstGeom prst="rect">
            <a:avLst/>
          </a:prstGeom>
          <a:noFill/>
          <a:ln cap="flat" cmpd="sng" w="19050">
            <a:solidFill>
              <a:srgbClr val="5C44A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14"/>
          <p:cNvSpPr txBox="1"/>
          <p:nvPr/>
        </p:nvSpPr>
        <p:spPr>
          <a:xfrm>
            <a:off x="525689" y="2652946"/>
            <a:ext cx="12108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5022B3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endParaRPr b="1" sz="9600">
              <a:solidFill>
                <a:srgbClr val="5022B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1939700" y="2005829"/>
            <a:ext cx="2302500" cy="1018800"/>
          </a:xfrm>
          <a:prstGeom prst="wedgeRectCallout">
            <a:avLst>
              <a:gd fmla="val -33663" name="adj1"/>
              <a:gd fmla="val 73816" name="adj2"/>
            </a:avLst>
          </a:prstGeom>
          <a:solidFill>
            <a:srgbClr val="5022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Tie a knot near the end of the long tail</a:t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This will stop the thread from coming through the fabric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588450" y="4972900"/>
            <a:ext cx="13116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5022B3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endParaRPr b="1" sz="9600">
              <a:solidFill>
                <a:srgbClr val="5022B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1939700" y="4224650"/>
            <a:ext cx="2302500" cy="1060200"/>
          </a:xfrm>
          <a:prstGeom prst="wedgeRectCallout">
            <a:avLst>
              <a:gd fmla="val -33663" name="adj1"/>
              <a:gd fmla="val 73816" name="adj2"/>
            </a:avLst>
          </a:prstGeom>
          <a:solidFill>
            <a:srgbClr val="5022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Poke the needle through the fabric</a:t>
            </a:r>
            <a:endParaRPr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Push it from back to front of your fabric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4493625" y="233675"/>
            <a:ext cx="1311600" cy="14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5022B3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endParaRPr b="1" sz="9600">
              <a:solidFill>
                <a:srgbClr val="5022B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5854225" y="431225"/>
            <a:ext cx="2884800" cy="1306200"/>
          </a:xfrm>
          <a:prstGeom prst="wedgeRectCallout">
            <a:avLst>
              <a:gd fmla="val -33884" name="adj1"/>
              <a:gd fmla="val 83055" name="adj2"/>
            </a:avLst>
          </a:prstGeom>
          <a:solidFill>
            <a:srgbClr val="5022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Pull the thread through the fabric</a:t>
            </a:r>
            <a:endParaRPr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knot you made at the end will catch on the back of the fabric (this way, your knot is hidden on the back)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4493625" y="2711725"/>
            <a:ext cx="13116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5022B3"/>
                </a:solidFill>
                <a:latin typeface="Avenir"/>
                <a:ea typeface="Avenir"/>
                <a:cs typeface="Avenir"/>
                <a:sym typeface="Avenir"/>
              </a:rPr>
              <a:t>5</a:t>
            </a:r>
            <a:endParaRPr b="1" sz="9600">
              <a:solidFill>
                <a:srgbClr val="5022B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5754175" y="2421125"/>
            <a:ext cx="3321600" cy="1153200"/>
          </a:xfrm>
          <a:prstGeom prst="wedgeRectCallout">
            <a:avLst>
              <a:gd fmla="val -33663" name="adj1"/>
              <a:gd fmla="val 73816" name="adj2"/>
            </a:avLst>
          </a:prstGeom>
          <a:solidFill>
            <a:srgbClr val="5022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Push your needle back through the fabric about ¼” away</a:t>
            </a:r>
            <a:endParaRPr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This time, you’re pushing the needle from the front of the fabric  to the back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4542625" y="4866200"/>
            <a:ext cx="13116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5022B3"/>
                </a:solidFill>
                <a:latin typeface="Avenir"/>
                <a:ea typeface="Avenir"/>
                <a:cs typeface="Avenir"/>
                <a:sym typeface="Avenir"/>
              </a:rPr>
              <a:t>6</a:t>
            </a:r>
            <a:endParaRPr b="1" sz="9600">
              <a:solidFill>
                <a:srgbClr val="5022B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6476400" y="4449500"/>
            <a:ext cx="2667600" cy="1234500"/>
          </a:xfrm>
          <a:prstGeom prst="wedgeRectCallout">
            <a:avLst>
              <a:gd fmla="val -40124" name="adj1"/>
              <a:gd fmla="val 70859" name="adj2"/>
            </a:avLst>
          </a:prstGeom>
          <a:solidFill>
            <a:srgbClr val="5022B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You made a stitch!</a:t>
            </a:r>
            <a:endParaRPr b="1"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Repeat this by pushing your needle through the back and front of the fabric. 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Keep each stitch about ¼” apart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632600" y="2937150"/>
            <a:ext cx="50070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Storytelling</a:t>
            </a:r>
            <a:endParaRPr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22" name="Google Shape;122;p15"/>
          <p:cNvCxnSpPr/>
          <p:nvPr/>
        </p:nvCxnSpPr>
        <p:spPr>
          <a:xfrm>
            <a:off x="749250" y="4106675"/>
            <a:ext cx="7645500" cy="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15"/>
          <p:cNvCxnSpPr/>
          <p:nvPr/>
        </p:nvCxnSpPr>
        <p:spPr>
          <a:xfrm>
            <a:off x="760200" y="2774950"/>
            <a:ext cx="3716100" cy="660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83577" y="3770725"/>
            <a:ext cx="3045299" cy="15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6498648" y="3889425"/>
            <a:ext cx="3045299" cy="15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>
            <a:off x="756875" y="1064000"/>
            <a:ext cx="7645500" cy="15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What </a:t>
            </a:r>
            <a:r>
              <a:rPr b="1"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places </a:t>
            </a:r>
            <a:r>
              <a:rPr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are important to your </a:t>
            </a:r>
            <a:r>
              <a:rPr b="1"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family</a:t>
            </a:r>
            <a:r>
              <a:rPr lang="en-US" sz="4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4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32" name="Google Shape;132;p16"/>
          <p:cNvCxnSpPr/>
          <p:nvPr/>
        </p:nvCxnSpPr>
        <p:spPr>
          <a:xfrm>
            <a:off x="756875" y="2892588"/>
            <a:ext cx="7645500" cy="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16"/>
          <p:cNvCxnSpPr/>
          <p:nvPr/>
        </p:nvCxnSpPr>
        <p:spPr>
          <a:xfrm>
            <a:off x="756875" y="779800"/>
            <a:ext cx="7645500" cy="0"/>
          </a:xfrm>
          <a:prstGeom prst="straightConnector1">
            <a:avLst/>
          </a:prstGeom>
          <a:noFill/>
          <a:ln cap="flat" cmpd="sng" w="28575">
            <a:solidFill>
              <a:srgbClr val="F96D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16"/>
          <p:cNvSpPr txBox="1"/>
          <p:nvPr/>
        </p:nvSpPr>
        <p:spPr>
          <a:xfrm>
            <a:off x="1228350" y="3176800"/>
            <a:ext cx="6687300" cy="33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Think about all sorts of different places:</a:t>
            </a:r>
            <a:endParaRPr b="1" i="1"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Where is your family from?</a:t>
            </a:r>
            <a:endParaRPr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Where do you like to go together?</a:t>
            </a:r>
            <a:endParaRPr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Where is your home?</a:t>
            </a:r>
            <a:endParaRPr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Where do you gather with family and friends?</a:t>
            </a:r>
            <a:endParaRPr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Where do your meaningful stories take place?</a:t>
            </a:r>
            <a:endParaRPr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Is there a room, building, or natural space that is special?</a:t>
            </a:r>
            <a:endParaRPr sz="20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587" y="1351875"/>
            <a:ext cx="5385267" cy="5184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7"/>
          <p:cNvCxnSpPr/>
          <p:nvPr/>
        </p:nvCxnSpPr>
        <p:spPr>
          <a:xfrm>
            <a:off x="5858412" y="1884782"/>
            <a:ext cx="18036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2" name="Google Shape;142;p17"/>
          <p:cNvCxnSpPr/>
          <p:nvPr/>
        </p:nvCxnSpPr>
        <p:spPr>
          <a:xfrm>
            <a:off x="1356473" y="3879191"/>
            <a:ext cx="10254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3" name="Google Shape;143;p17"/>
          <p:cNvCxnSpPr/>
          <p:nvPr/>
        </p:nvCxnSpPr>
        <p:spPr>
          <a:xfrm>
            <a:off x="6952628" y="3866637"/>
            <a:ext cx="780600" cy="21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4" name="Google Shape;144;p17"/>
          <p:cNvCxnSpPr/>
          <p:nvPr/>
        </p:nvCxnSpPr>
        <p:spPr>
          <a:xfrm>
            <a:off x="1322281" y="5839591"/>
            <a:ext cx="21795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45" name="Google Shape;145;p17"/>
          <p:cNvSpPr txBox="1"/>
          <p:nvPr/>
        </p:nvSpPr>
        <p:spPr>
          <a:xfrm>
            <a:off x="7775762" y="1724700"/>
            <a:ext cx="596100" cy="320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3.3V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680588" y="3719125"/>
            <a:ext cx="596100" cy="320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3.3V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7775764" y="3719118"/>
            <a:ext cx="596100" cy="320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GND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717736" y="1758719"/>
            <a:ext cx="596100" cy="320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GND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680488" y="5679518"/>
            <a:ext cx="596100" cy="320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venir"/>
                <a:ea typeface="Avenir"/>
                <a:cs typeface="Avenir"/>
                <a:sym typeface="Avenir"/>
              </a:rPr>
              <a:t>GND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50" name="Google Shape;150;p17"/>
          <p:cNvCxnSpPr/>
          <p:nvPr/>
        </p:nvCxnSpPr>
        <p:spPr>
          <a:xfrm>
            <a:off x="1404714" y="1918791"/>
            <a:ext cx="2116800" cy="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51" name="Google Shape;151;p17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 b="5809" l="27703" r="0" t="14825"/>
          <a:stretch/>
        </p:blipFill>
        <p:spPr>
          <a:xfrm rot="5400000">
            <a:off x="7676688" y="1205037"/>
            <a:ext cx="435325" cy="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5650" y="2499150"/>
            <a:ext cx="3212024" cy="3711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8"/>
          <p:cNvCxnSpPr/>
          <p:nvPr/>
        </p:nvCxnSpPr>
        <p:spPr>
          <a:xfrm flipH="1" rot="10800000">
            <a:off x="4745875" y="1655350"/>
            <a:ext cx="2923200" cy="1380600"/>
          </a:xfrm>
          <a:prstGeom prst="curvedConnector3">
            <a:avLst>
              <a:gd fmla="val 11617" name="adj1"/>
            </a:avLst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18"/>
          <p:cNvCxnSpPr/>
          <p:nvPr/>
        </p:nvCxnSpPr>
        <p:spPr>
          <a:xfrm flipH="1" rot="10800000">
            <a:off x="6288725" y="1773475"/>
            <a:ext cx="1890000" cy="1321500"/>
          </a:xfrm>
          <a:prstGeom prst="curvedConnector3">
            <a:avLst>
              <a:gd fmla="val 94913" name="adj1"/>
            </a:avLst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" name="Google Shape;161;p18"/>
          <p:cNvSpPr txBox="1"/>
          <p:nvPr/>
        </p:nvSpPr>
        <p:spPr>
          <a:xfrm>
            <a:off x="537075" y="1527450"/>
            <a:ext cx="4643400" cy="11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Power on a small LED with alligator clips, similar to how we used the circuit blocks</a:t>
            </a:r>
            <a:endParaRPr sz="2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975" y="3434725"/>
            <a:ext cx="2194575" cy="18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9"/>
          <p:cNvPicPr preferRelativeResize="0"/>
          <p:nvPr/>
        </p:nvPicPr>
        <p:blipFill rotWithShape="1">
          <a:blip r:embed="rId3">
            <a:alphaModFix/>
          </a:blip>
          <a:srcRect b="0" l="3967" r="2451" t="0"/>
          <a:stretch/>
        </p:blipFill>
        <p:spPr>
          <a:xfrm>
            <a:off x="5023800" y="3036275"/>
            <a:ext cx="3708275" cy="27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5488100" y="5590600"/>
            <a:ext cx="2008200" cy="207900"/>
          </a:xfrm>
          <a:prstGeom prst="rect">
            <a:avLst/>
          </a:prstGeom>
          <a:solidFill>
            <a:srgbClr val="FFFFFF">
              <a:alpha val="54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“Brain” icon </a:t>
            </a:r>
            <a:r>
              <a:rPr lang="en-US" sz="80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by </a:t>
            </a:r>
            <a:r>
              <a:rPr lang="en-US" sz="800">
                <a:solidFill>
                  <a:srgbClr val="434343"/>
                </a:solidFill>
                <a:highlight>
                  <a:srgbClr val="FFFFFF"/>
                </a:highlight>
                <a:uFill>
                  <a:noFill/>
                </a:uFill>
                <a:latin typeface="Avenir"/>
                <a:ea typeface="Avenir"/>
                <a:cs typeface="Avenir"/>
                <a:sym typeface="Avenir"/>
                <a:hlinkClick r:id="rId4"/>
              </a:rPr>
              <a:t>Clockwise </a:t>
            </a:r>
            <a:r>
              <a:rPr lang="en-US" sz="800">
                <a:solidFill>
                  <a:srgbClr val="434343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from </a:t>
            </a:r>
            <a:r>
              <a:rPr lang="en-US" sz="800">
                <a:solidFill>
                  <a:srgbClr val="434343"/>
                </a:solidFill>
                <a:highlight>
                  <a:srgbClr val="FFFFFF"/>
                </a:highlight>
                <a:uFill>
                  <a:noFill/>
                </a:uFill>
                <a:latin typeface="Avenir"/>
                <a:ea typeface="Avenir"/>
                <a:cs typeface="Avenir"/>
                <a:sym typeface="Avenir"/>
                <a:hlinkClick r:id="rId5"/>
              </a:rPr>
              <a:t>the Noun Project</a:t>
            </a:r>
            <a:r>
              <a:rPr lang="en-US" sz="800">
                <a:solidFill>
                  <a:srgbClr val="434343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.</a:t>
            </a:r>
            <a:endParaRPr sz="80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 rot="-1161445">
            <a:off x="3636012" y="3436471"/>
            <a:ext cx="1384783" cy="713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96D00"/>
                </a:solidFill>
                <a:latin typeface="Caveat"/>
                <a:ea typeface="Caveat"/>
                <a:cs typeface="Caveat"/>
                <a:sym typeface="Caveat"/>
              </a:rPr>
              <a:t>is like a</a:t>
            </a:r>
            <a:endParaRPr sz="3600">
              <a:solidFill>
                <a:srgbClr val="F96D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537075" y="2636975"/>
            <a:ext cx="3874800" cy="741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b="1" lang="en-US" sz="3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microcontroller</a:t>
            </a:r>
            <a:endParaRPr b="1" sz="3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537075" y="1527450"/>
            <a:ext cx="79782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The CPX is a </a:t>
            </a:r>
            <a:r>
              <a:rPr lang="en-US" sz="2400">
                <a:solidFill>
                  <a:srgbClr val="5C44A3"/>
                </a:solidFill>
                <a:latin typeface="Avenir"/>
                <a:ea typeface="Avenir"/>
                <a:cs typeface="Avenir"/>
                <a:sym typeface="Avenir"/>
              </a:rPr>
              <a:t>microcontroller</a:t>
            </a:r>
            <a:endParaRPr sz="2400">
              <a:solidFill>
                <a:srgbClr val="5C44A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/>
          <p:nvPr/>
        </p:nvSpPr>
        <p:spPr>
          <a:xfrm>
            <a:off x="1059750" y="4100825"/>
            <a:ext cx="1757100" cy="1350300"/>
          </a:xfrm>
          <a:prstGeom prst="rect">
            <a:avLst/>
          </a:prstGeom>
          <a:solidFill>
            <a:srgbClr val="165157">
              <a:alpha val="68130"/>
            </a:srgbClr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9050" lIns="99050" spcFirstLastPara="1" rIns="99050" wrap="square" tIns="990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Inputs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(sensors</a:t>
            </a:r>
            <a:r>
              <a:rPr lang="en-US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switches)</a:t>
            </a: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5792900" y="4071725"/>
            <a:ext cx="1823700" cy="1316700"/>
          </a:xfrm>
          <a:prstGeom prst="rect">
            <a:avLst/>
          </a:prstGeom>
          <a:solidFill>
            <a:srgbClr val="165157"/>
          </a:solidFill>
          <a:ln>
            <a:noFill/>
          </a:ln>
        </p:spPr>
        <p:txBody>
          <a:bodyPr anchorCtr="0" anchor="ctr" bIns="99050" lIns="99050" spcFirstLastPara="1" rIns="99050" wrap="square" tIns="990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Outputs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91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(lights, sounds)</a:t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6085800" y="1983350"/>
            <a:ext cx="1906800" cy="1431300"/>
          </a:xfrm>
          <a:prstGeom prst="rect">
            <a:avLst/>
          </a:prstGeom>
          <a:solidFill>
            <a:srgbClr val="2D2150"/>
          </a:solidFill>
          <a:ln>
            <a:noFill/>
          </a:ln>
        </p:spPr>
        <p:txBody>
          <a:bodyPr anchorCtr="0" anchor="ctr" bIns="99050" lIns="99050" spcFirstLastPara="1" rIns="99050" wrap="square" tIns="9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Storage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(on CPX &amp; computer)</a:t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3309615" y="4071735"/>
            <a:ext cx="1951800" cy="1378200"/>
          </a:xfrm>
          <a:prstGeom prst="rect">
            <a:avLst/>
          </a:prstGeom>
          <a:solidFill>
            <a:srgbClr val="5C44A3"/>
          </a:solidFill>
          <a:ln>
            <a:noFill/>
          </a:ln>
        </p:spPr>
        <p:txBody>
          <a:bodyPr anchorCtr="0" anchor="ctr" bIns="99050" lIns="99050" spcFirstLastPara="1" rIns="99050" wrap="square" tIns="9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Runs a Process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(on CPX)</a:t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3979975" y="3213200"/>
            <a:ext cx="611100" cy="935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3330175" y="1983350"/>
            <a:ext cx="1910700" cy="1431300"/>
          </a:xfrm>
          <a:prstGeom prst="rect">
            <a:avLst/>
          </a:prstGeom>
          <a:solidFill>
            <a:srgbClr val="5C44A3"/>
          </a:solidFill>
          <a:ln>
            <a:noFill/>
          </a:ln>
        </p:spPr>
        <p:txBody>
          <a:bodyPr anchorCtr="0" anchor="ctr" bIns="99050" lIns="99050" spcFirstLastPara="1" rIns="99050" wrap="square" tIns="9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Program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(MakeCode)</a:t>
            </a:r>
            <a:endParaRPr/>
          </a:p>
        </p:txBody>
      </p:sp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4613" y="1388499"/>
            <a:ext cx="1309164" cy="8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/>
          <p:nvPr/>
        </p:nvSpPr>
        <p:spPr>
          <a:xfrm>
            <a:off x="5111700" y="2340500"/>
            <a:ext cx="1115400" cy="6711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4">
            <a:alphaModFix/>
          </a:blip>
          <a:srcRect b="26794" l="46709" r="35193" t="51975"/>
          <a:stretch/>
        </p:blipFill>
        <p:spPr>
          <a:xfrm>
            <a:off x="1425600" y="5518813"/>
            <a:ext cx="1025376" cy="103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 rotWithShape="1">
          <a:blip r:embed="rId5">
            <a:alphaModFix/>
          </a:blip>
          <a:srcRect b="44043" l="20490" r="19261" t="4473"/>
          <a:stretch/>
        </p:blipFill>
        <p:spPr>
          <a:xfrm>
            <a:off x="3349525" y="5327800"/>
            <a:ext cx="1910700" cy="12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>
            <a:off x="4051531" y="5853366"/>
            <a:ext cx="506700" cy="540600"/>
          </a:xfrm>
          <a:prstGeom prst="ellipse">
            <a:avLst/>
          </a:prstGeom>
          <a:noFill/>
          <a:ln cap="flat" cmpd="sng" w="12700">
            <a:solidFill>
              <a:srgbClr val="FF3BE2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 rotWithShape="1">
          <a:blip r:embed="rId6">
            <a:alphaModFix/>
          </a:blip>
          <a:srcRect b="10395" l="19406" r="18373" t="8138"/>
          <a:stretch/>
        </p:blipFill>
        <p:spPr>
          <a:xfrm>
            <a:off x="6085800" y="5358688"/>
            <a:ext cx="1245000" cy="12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0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 rot="-5400000">
            <a:off x="2806725" y="4409550"/>
            <a:ext cx="611100" cy="620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0"/>
          <p:cNvSpPr/>
          <p:nvPr/>
        </p:nvSpPr>
        <p:spPr>
          <a:xfrm rot="-5400000">
            <a:off x="5266225" y="4409550"/>
            <a:ext cx="611100" cy="620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11112" y="1354650"/>
            <a:ext cx="1548835" cy="8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/>
        </p:nvSpPr>
        <p:spPr>
          <a:xfrm>
            <a:off x="537075" y="640925"/>
            <a:ext cx="7978200" cy="668400"/>
          </a:xfrm>
          <a:prstGeom prst="rect">
            <a:avLst/>
          </a:prstGeom>
          <a:solidFill>
            <a:srgbClr val="F96D00">
              <a:alpha val="746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Circuit Playground Express (CPX)</a:t>
            </a:r>
            <a:endParaRPr/>
          </a:p>
        </p:txBody>
      </p:sp>
      <p:pic>
        <p:nvPicPr>
          <p:cNvPr descr="Adafruit-Circuit-Playground-diagram.jpg" id="201" name="Google Shape;201;p21"/>
          <p:cNvPicPr preferRelativeResize="0"/>
          <p:nvPr/>
        </p:nvPicPr>
        <p:blipFill rotWithShape="1">
          <a:blip r:embed="rId3">
            <a:alphaModFix/>
          </a:blip>
          <a:srcRect b="13753" l="0" r="0" t="20157"/>
          <a:stretch/>
        </p:blipFill>
        <p:spPr>
          <a:xfrm>
            <a:off x="1629409" y="1309325"/>
            <a:ext cx="5885190" cy="5185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